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1" r:id="rId1"/>
  </p:sldMasterIdLst>
  <p:sldIdLst>
    <p:sldId id="257" r:id="rId2"/>
    <p:sldId id="279" r:id="rId3"/>
    <p:sldId id="300" r:id="rId4"/>
    <p:sldId id="284" r:id="rId5"/>
    <p:sldId id="278" r:id="rId6"/>
    <p:sldId id="285" r:id="rId7"/>
    <p:sldId id="286" r:id="rId8"/>
    <p:sldId id="287" r:id="rId9"/>
    <p:sldId id="288" r:id="rId10"/>
    <p:sldId id="289" r:id="rId11"/>
    <p:sldId id="291" r:id="rId12"/>
    <p:sldId id="292" r:id="rId13"/>
    <p:sldId id="293" r:id="rId14"/>
    <p:sldId id="294" r:id="rId15"/>
    <p:sldId id="295" r:id="rId16"/>
    <p:sldId id="296" r:id="rId17"/>
    <p:sldId id="272" r:id="rId18"/>
    <p:sldId id="273" r:id="rId19"/>
    <p:sldId id="297" r:id="rId20"/>
    <p:sldId id="298" r:id="rId21"/>
    <p:sldId id="299" r:id="rId22"/>
    <p:sldId id="275" r:id="rId23"/>
    <p:sldId id="277" r:id="rId24"/>
    <p:sldId id="283" r:id="rId25"/>
    <p:sldId id="261" r:id="rId26"/>
    <p:sldId id="30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27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9909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3873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294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9504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2047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653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1750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7449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020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586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987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910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0422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208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860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02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156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5/9/2019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989968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iso-belica/sumy"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www.tutorialspoint.com/css/what_is_css.htm" TargetMode="External"/><Relationship Id="rId7" Type="http://schemas.openxmlformats.org/officeDocument/2006/relationships/hyperlink" Target="https://medium.com/@ondenyi.eric/extractive-text-summarization-techniques-with-sumy-3d3b127a0a32" TargetMode="External"/><Relationship Id="rId2" Type="http://schemas.openxmlformats.org/officeDocument/2006/relationships/hyperlink" Target="https://angular.io/docs" TargetMode="External"/><Relationship Id="rId1" Type="http://schemas.openxmlformats.org/officeDocument/2006/relationships/slideLayout" Target="../slideLayouts/slideLayout18.xml"/><Relationship Id="rId6" Type="http://schemas.openxmlformats.org/officeDocument/2006/relationships/hyperlink" Target="https://www.mongodb.com/what-is-mongodb" TargetMode="External"/><Relationship Id="rId5" Type="http://schemas.openxmlformats.org/officeDocument/2006/relationships/hyperlink" Target="https://www.javatpoint.com/what-is-expressjs" TargetMode="External"/><Relationship Id="rId4" Type="http://schemas.openxmlformats.org/officeDocument/2006/relationships/hyperlink" Target="https://medium.freecodecamp.org/what-exactly-is-node-js-ae36e97449f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1507" y="101600"/>
            <a:ext cx="9948985" cy="2869646"/>
          </a:xfrm>
        </p:spPr>
        <p:txBody>
          <a:bodyPr>
            <a:normAutofit/>
          </a:bodyPr>
          <a:lstStyle/>
          <a:p>
            <a:r>
              <a:rPr lang="en-IN" b="1" dirty="0" err="1"/>
              <a:t>FeeCo</a:t>
            </a:r>
            <a:r>
              <a:rPr lang="en-IN" b="1" dirty="0"/>
              <a:t> - Next Gen Feedback Collection Portal</a:t>
            </a:r>
            <a:endParaRPr lang="en-IN" dirty="0"/>
          </a:p>
        </p:txBody>
      </p:sp>
      <p:sp>
        <p:nvSpPr>
          <p:cNvPr id="3" name="Subtitle 2"/>
          <p:cNvSpPr>
            <a:spLocks noGrp="1"/>
          </p:cNvSpPr>
          <p:nvPr>
            <p:ph type="subTitle" idx="1"/>
          </p:nvPr>
        </p:nvSpPr>
        <p:spPr>
          <a:xfrm>
            <a:off x="1655674" y="3429000"/>
            <a:ext cx="5762309" cy="2869645"/>
          </a:xfrm>
        </p:spPr>
        <p:txBody>
          <a:bodyPr>
            <a:noAutofit/>
          </a:bodyPr>
          <a:lstStyle/>
          <a:p>
            <a:r>
              <a:rPr lang="en-IN" b="1" dirty="0">
                <a:solidFill>
                  <a:schemeClr val="tx1"/>
                </a:solidFill>
              </a:rPr>
              <a:t>Swati Kanchan</a:t>
            </a:r>
          </a:p>
          <a:p>
            <a:r>
              <a:rPr lang="en-IN" sz="1800" b="1" dirty="0">
                <a:solidFill>
                  <a:schemeClr val="tx1"/>
                </a:solidFill>
              </a:rPr>
              <a:t>Roll</a:t>
            </a:r>
            <a:r>
              <a:rPr lang="en-IN" b="1" dirty="0">
                <a:solidFill>
                  <a:schemeClr val="tx1"/>
                </a:solidFill>
              </a:rPr>
              <a:t> - 15/CS/95</a:t>
            </a:r>
          </a:p>
          <a:p>
            <a:r>
              <a:rPr lang="en-US" sz="1800" b="1" dirty="0">
                <a:solidFill>
                  <a:schemeClr val="tx1"/>
                </a:solidFill>
              </a:rPr>
              <a:t>Project Guide </a:t>
            </a:r>
            <a:r>
              <a:rPr lang="en-US" b="1" dirty="0">
                <a:solidFill>
                  <a:schemeClr val="tx1"/>
                </a:solidFill>
              </a:rPr>
              <a:t>- Dr. </a:t>
            </a:r>
            <a:r>
              <a:rPr lang="en-US" b="1" dirty="0" err="1">
                <a:solidFill>
                  <a:schemeClr val="tx1"/>
                </a:solidFill>
              </a:rPr>
              <a:t>Debasis</a:t>
            </a:r>
            <a:r>
              <a:rPr lang="en-US" b="1" dirty="0">
                <a:solidFill>
                  <a:schemeClr val="tx1"/>
                </a:solidFill>
              </a:rPr>
              <a:t> Mitra</a:t>
            </a:r>
          </a:p>
          <a:p>
            <a:r>
              <a:rPr lang="en-IN" sz="1800" b="1" dirty="0">
                <a:solidFill>
                  <a:schemeClr val="tx1"/>
                </a:solidFill>
              </a:rPr>
              <a:t>Dept. of Computer Science and Engineering</a:t>
            </a:r>
          </a:p>
          <a:p>
            <a:r>
              <a:rPr lang="en-IN" sz="1800" b="1" dirty="0">
                <a:solidFill>
                  <a:schemeClr val="tx1"/>
                </a:solidFill>
              </a:rPr>
              <a:t>National Institute of Technology, Durgapur</a:t>
            </a:r>
          </a:p>
          <a:p>
            <a:endParaRPr lang="en-IN" b="1" dirty="0">
              <a:solidFill>
                <a:schemeClr val="tx1"/>
              </a:solidFill>
            </a:endParaRPr>
          </a:p>
        </p:txBody>
      </p:sp>
      <p:pic>
        <p:nvPicPr>
          <p:cNvPr id="6" name="Picture 5">
            <a:extLst>
              <a:ext uri="{FF2B5EF4-FFF2-40B4-BE49-F238E27FC236}">
                <a16:creationId xmlns:a16="http://schemas.microsoft.com/office/drawing/2014/main" id="{C046B230-7242-4678-BE33-7F3B254DC5F6}"/>
              </a:ext>
            </a:extLst>
          </p:cNvPr>
          <p:cNvPicPr>
            <a:picLocks noChangeAspect="1"/>
          </p:cNvPicPr>
          <p:nvPr/>
        </p:nvPicPr>
        <p:blipFill>
          <a:blip r:embed="rId2"/>
          <a:stretch>
            <a:fillRect/>
          </a:stretch>
        </p:blipFill>
        <p:spPr>
          <a:xfrm>
            <a:off x="9046034" y="3598275"/>
            <a:ext cx="2143125" cy="2143125"/>
          </a:xfrm>
          <a:prstGeom prst="rect">
            <a:avLst/>
          </a:prstGeom>
        </p:spPr>
      </p:pic>
    </p:spTree>
    <p:extLst>
      <p:ext uri="{BB962C8B-B14F-4D97-AF65-F5344CB8AC3E}">
        <p14:creationId xmlns:p14="http://schemas.microsoft.com/office/powerpoint/2010/main" val="2676536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2" y="976789"/>
            <a:ext cx="7258657" cy="369332"/>
          </a:xfrm>
          <a:prstGeom prst="rect">
            <a:avLst/>
          </a:prstGeom>
        </p:spPr>
        <p:txBody>
          <a:bodyPr wrap="square">
            <a:spAutoFit/>
          </a:bodyPr>
          <a:lstStyle/>
          <a:p>
            <a:r>
              <a:rPr lang="en-IN" b="1" i="1"/>
              <a:t>Step 5: Click on “Edit” button to edit it</a:t>
            </a:r>
            <a:endParaRPr lang="en-IN" sz="1400" dirty="0"/>
          </a:p>
        </p:txBody>
      </p:sp>
      <p:pic>
        <p:nvPicPr>
          <p:cNvPr id="5" name="image8.png">
            <a:extLst>
              <a:ext uri="{FF2B5EF4-FFF2-40B4-BE49-F238E27FC236}">
                <a16:creationId xmlns:a16="http://schemas.microsoft.com/office/drawing/2014/main" id="{707E1259-46E0-4EC6-9BF5-9A95824137C6}"/>
              </a:ext>
            </a:extLst>
          </p:cNvPr>
          <p:cNvPicPr/>
          <p:nvPr/>
        </p:nvPicPr>
        <p:blipFill>
          <a:blip r:embed="rId2"/>
          <a:srcRect t="3846" b="3846"/>
          <a:stretch>
            <a:fillRect/>
          </a:stretch>
        </p:blipFill>
        <p:spPr>
          <a:xfrm>
            <a:off x="869341" y="1682750"/>
            <a:ext cx="7258657" cy="4413250"/>
          </a:xfrm>
          <a:prstGeom prst="rect">
            <a:avLst/>
          </a:prstGeom>
          <a:ln/>
        </p:spPr>
      </p:pic>
      <p:sp>
        <p:nvSpPr>
          <p:cNvPr id="7" name="Title 1">
            <a:extLst>
              <a:ext uri="{FF2B5EF4-FFF2-40B4-BE49-F238E27FC236}">
                <a16:creationId xmlns:a16="http://schemas.microsoft.com/office/drawing/2014/main" id="{266A68B6-738D-463A-AB5F-5FB22F915C1A}"/>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365961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0" y="976787"/>
            <a:ext cx="7258657" cy="923330"/>
          </a:xfrm>
          <a:prstGeom prst="rect">
            <a:avLst/>
          </a:prstGeom>
        </p:spPr>
        <p:txBody>
          <a:bodyPr wrap="square">
            <a:spAutoFit/>
          </a:bodyPr>
          <a:lstStyle/>
          <a:p>
            <a:r>
              <a:rPr lang="en-IN" b="1" i="1" dirty="0"/>
              <a:t>Step 7: Add questions. Finally Click on “Save” button to save the changes. To make more changes click on “Form Settings” button</a:t>
            </a:r>
            <a:endParaRPr lang="en-IN" sz="1400" dirty="0"/>
          </a:p>
        </p:txBody>
      </p:sp>
      <p:pic>
        <p:nvPicPr>
          <p:cNvPr id="4" name="image28.png">
            <a:extLst>
              <a:ext uri="{FF2B5EF4-FFF2-40B4-BE49-F238E27FC236}">
                <a16:creationId xmlns:a16="http://schemas.microsoft.com/office/drawing/2014/main" id="{3934F144-8A08-42CD-85BB-BCAC4E8FCBED}"/>
              </a:ext>
            </a:extLst>
          </p:cNvPr>
          <p:cNvPicPr/>
          <p:nvPr/>
        </p:nvPicPr>
        <p:blipFill>
          <a:blip r:embed="rId2"/>
          <a:srcRect t="4178" b="4178"/>
          <a:stretch>
            <a:fillRect/>
          </a:stretch>
        </p:blipFill>
        <p:spPr>
          <a:xfrm>
            <a:off x="869340" y="1795463"/>
            <a:ext cx="7258657" cy="4323983"/>
          </a:xfrm>
          <a:prstGeom prst="rect">
            <a:avLst/>
          </a:prstGeom>
          <a:ln/>
        </p:spPr>
      </p:pic>
      <p:sp>
        <p:nvSpPr>
          <p:cNvPr id="5" name="Title 1">
            <a:extLst>
              <a:ext uri="{FF2B5EF4-FFF2-40B4-BE49-F238E27FC236}">
                <a16:creationId xmlns:a16="http://schemas.microsoft.com/office/drawing/2014/main" id="{BF92B8A7-415D-448C-9C32-41BFE3DC4376}"/>
              </a:ext>
            </a:extLst>
          </p:cNvPr>
          <p:cNvSpPr>
            <a:spLocks noGrp="1"/>
          </p:cNvSpPr>
          <p:nvPr>
            <p:ph type="title"/>
          </p:nvPr>
        </p:nvSpPr>
        <p:spPr>
          <a:xfrm>
            <a:off x="913774" y="0"/>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103096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0" y="890818"/>
            <a:ext cx="7258657" cy="923330"/>
          </a:xfrm>
          <a:prstGeom prst="rect">
            <a:avLst/>
          </a:prstGeom>
        </p:spPr>
        <p:txBody>
          <a:bodyPr wrap="square">
            <a:spAutoFit/>
          </a:bodyPr>
          <a:lstStyle/>
          <a:p>
            <a:r>
              <a:rPr lang="en-IN" b="1" i="1" dirty="0"/>
              <a:t>Step 8: Enable/Disable the form, get the form link, send emails with form links. Also see if the form collects responses anonymously or not.</a:t>
            </a:r>
            <a:endParaRPr lang="en-IN" sz="1400" dirty="0"/>
          </a:p>
        </p:txBody>
      </p:sp>
      <p:pic>
        <p:nvPicPr>
          <p:cNvPr id="5" name="image32.png">
            <a:extLst>
              <a:ext uri="{FF2B5EF4-FFF2-40B4-BE49-F238E27FC236}">
                <a16:creationId xmlns:a16="http://schemas.microsoft.com/office/drawing/2014/main" id="{B2C8AD41-6D92-4C8E-B354-F0694D52D969}"/>
              </a:ext>
            </a:extLst>
          </p:cNvPr>
          <p:cNvPicPr/>
          <p:nvPr/>
        </p:nvPicPr>
        <p:blipFill>
          <a:blip r:embed="rId2"/>
          <a:srcRect t="3988" b="3988"/>
          <a:stretch>
            <a:fillRect/>
          </a:stretch>
        </p:blipFill>
        <p:spPr>
          <a:xfrm>
            <a:off x="869340" y="1710959"/>
            <a:ext cx="7258656" cy="4486641"/>
          </a:xfrm>
          <a:prstGeom prst="rect">
            <a:avLst/>
          </a:prstGeom>
          <a:ln/>
        </p:spPr>
      </p:pic>
      <p:sp>
        <p:nvSpPr>
          <p:cNvPr id="7" name="Title 1">
            <a:extLst>
              <a:ext uri="{FF2B5EF4-FFF2-40B4-BE49-F238E27FC236}">
                <a16:creationId xmlns:a16="http://schemas.microsoft.com/office/drawing/2014/main" id="{DB4D1A27-ECAE-4EBF-8DD9-EC7CCB42FC85}"/>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301653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39" y="930520"/>
            <a:ext cx="7258657" cy="646331"/>
          </a:xfrm>
          <a:prstGeom prst="rect">
            <a:avLst/>
          </a:prstGeom>
        </p:spPr>
        <p:txBody>
          <a:bodyPr wrap="square">
            <a:spAutoFit/>
          </a:bodyPr>
          <a:lstStyle/>
          <a:p>
            <a:r>
              <a:rPr lang="en-IN" b="1" i="1" dirty="0"/>
              <a:t>Step 9: Emails are received in this way, with a form link, form-creator’s name and a unique OTP. Click on the form link</a:t>
            </a:r>
            <a:endParaRPr lang="en-IN" sz="1400" dirty="0"/>
          </a:p>
        </p:txBody>
      </p:sp>
      <p:pic>
        <p:nvPicPr>
          <p:cNvPr id="4" name="image41.png">
            <a:extLst>
              <a:ext uri="{FF2B5EF4-FFF2-40B4-BE49-F238E27FC236}">
                <a16:creationId xmlns:a16="http://schemas.microsoft.com/office/drawing/2014/main" id="{C0202357-8364-43DF-AB88-3CF50D612E25}"/>
              </a:ext>
            </a:extLst>
          </p:cNvPr>
          <p:cNvPicPr/>
          <p:nvPr/>
        </p:nvPicPr>
        <p:blipFill>
          <a:blip r:embed="rId2"/>
          <a:srcRect t="14839" b="26672"/>
          <a:stretch>
            <a:fillRect/>
          </a:stretch>
        </p:blipFill>
        <p:spPr>
          <a:xfrm>
            <a:off x="869339" y="1686413"/>
            <a:ext cx="5289183" cy="2555631"/>
          </a:xfrm>
          <a:prstGeom prst="rect">
            <a:avLst/>
          </a:prstGeom>
          <a:ln/>
        </p:spPr>
      </p:pic>
      <p:sp>
        <p:nvSpPr>
          <p:cNvPr id="2" name="Rectangle 1">
            <a:extLst>
              <a:ext uri="{FF2B5EF4-FFF2-40B4-BE49-F238E27FC236}">
                <a16:creationId xmlns:a16="http://schemas.microsoft.com/office/drawing/2014/main" id="{2EC17049-92BC-4A18-9BFC-B18535990A2C}"/>
              </a:ext>
            </a:extLst>
          </p:cNvPr>
          <p:cNvSpPr/>
          <p:nvPr/>
        </p:nvSpPr>
        <p:spPr>
          <a:xfrm>
            <a:off x="336062" y="4242044"/>
            <a:ext cx="6096000" cy="706412"/>
          </a:xfrm>
          <a:prstGeom prst="rect">
            <a:avLst/>
          </a:prstGeom>
        </p:spPr>
        <p:txBody>
          <a:bodyPr>
            <a:spAutoFit/>
          </a:bodyPr>
          <a:lstStyle/>
          <a:p>
            <a:pPr marL="457200" marR="0" algn="just">
              <a:lnSpc>
                <a:spcPct val="115000"/>
              </a:lnSpc>
              <a:spcBef>
                <a:spcPts val="1000"/>
              </a:spcBef>
              <a:spcAft>
                <a:spcPts val="0"/>
              </a:spcAft>
            </a:pPr>
            <a:r>
              <a:rPr lang="en-IN" b="1" i="1" dirty="0">
                <a:latin typeface="Roboto" panose="02000000000000000000" pitchFamily="2" charset="0"/>
                <a:ea typeface="Roboto" panose="02000000000000000000" pitchFamily="2" charset="0"/>
                <a:cs typeface="Roboto" panose="02000000000000000000" pitchFamily="2" charset="0"/>
              </a:rPr>
              <a:t>Step 10: Enter the OTP sent in the mail to get access of the form and fill.</a:t>
            </a:r>
            <a:endParaRPr lang="en-IN" sz="1600" dirty="0">
              <a:effectLst/>
              <a:latin typeface="Open Sans"/>
              <a:ea typeface="Open Sans"/>
              <a:cs typeface="Open Sans"/>
            </a:endParaRPr>
          </a:p>
        </p:txBody>
      </p:sp>
      <p:pic>
        <p:nvPicPr>
          <p:cNvPr id="7" name="image12.png">
            <a:extLst>
              <a:ext uri="{FF2B5EF4-FFF2-40B4-BE49-F238E27FC236}">
                <a16:creationId xmlns:a16="http://schemas.microsoft.com/office/drawing/2014/main" id="{360656F7-3D02-492B-A8DF-D54715FE3B76}"/>
              </a:ext>
            </a:extLst>
          </p:cNvPr>
          <p:cNvPicPr/>
          <p:nvPr/>
        </p:nvPicPr>
        <p:blipFill rotWithShape="1">
          <a:blip r:embed="rId3"/>
          <a:srcRect l="32051" t="38276" r="32179" b="33071"/>
          <a:stretch/>
        </p:blipFill>
        <p:spPr bwMode="auto">
          <a:xfrm>
            <a:off x="869339" y="5058018"/>
            <a:ext cx="2397491" cy="1241181"/>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E90EA6FA-1C50-46DC-BD0B-5FEA35FCED6F}"/>
              </a:ext>
            </a:extLst>
          </p:cNvPr>
          <p:cNvSpPr>
            <a:spLocks noGrp="1"/>
          </p:cNvSpPr>
          <p:nvPr>
            <p:ph type="title"/>
          </p:nvPr>
        </p:nvSpPr>
        <p:spPr>
          <a:xfrm>
            <a:off x="913774" y="0"/>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393062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39" y="1008049"/>
            <a:ext cx="7258657" cy="369332"/>
          </a:xfrm>
          <a:prstGeom prst="rect">
            <a:avLst/>
          </a:prstGeom>
        </p:spPr>
        <p:txBody>
          <a:bodyPr wrap="square">
            <a:spAutoFit/>
          </a:bodyPr>
          <a:lstStyle/>
          <a:p>
            <a:r>
              <a:rPr lang="en-IN" b="1" i="1" dirty="0"/>
              <a:t>Step 11: Fill the form</a:t>
            </a:r>
            <a:endParaRPr lang="en-IN" sz="1400" dirty="0"/>
          </a:p>
        </p:txBody>
      </p:sp>
      <p:pic>
        <p:nvPicPr>
          <p:cNvPr id="4" name="image27.png">
            <a:extLst>
              <a:ext uri="{FF2B5EF4-FFF2-40B4-BE49-F238E27FC236}">
                <a16:creationId xmlns:a16="http://schemas.microsoft.com/office/drawing/2014/main" id="{4880B2EF-7BEF-4555-8068-44287A1D3C8B}"/>
              </a:ext>
            </a:extLst>
          </p:cNvPr>
          <p:cNvPicPr/>
          <p:nvPr/>
        </p:nvPicPr>
        <p:blipFill>
          <a:blip r:embed="rId2"/>
          <a:srcRect t="3608" b="4943"/>
          <a:stretch>
            <a:fillRect/>
          </a:stretch>
        </p:blipFill>
        <p:spPr>
          <a:xfrm>
            <a:off x="869338" y="1612754"/>
            <a:ext cx="7258657" cy="4326938"/>
          </a:xfrm>
          <a:prstGeom prst="rect">
            <a:avLst/>
          </a:prstGeom>
          <a:ln/>
        </p:spPr>
      </p:pic>
      <p:sp>
        <p:nvSpPr>
          <p:cNvPr id="7" name="Title 1">
            <a:extLst>
              <a:ext uri="{FF2B5EF4-FFF2-40B4-BE49-F238E27FC236}">
                <a16:creationId xmlns:a16="http://schemas.microsoft.com/office/drawing/2014/main" id="{78985103-31AB-416C-A8C9-8FCE02B03E40}"/>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29272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45892" y="847385"/>
            <a:ext cx="7258657" cy="1477328"/>
          </a:xfrm>
          <a:prstGeom prst="rect">
            <a:avLst/>
          </a:prstGeom>
        </p:spPr>
        <p:txBody>
          <a:bodyPr wrap="square">
            <a:spAutoFit/>
          </a:bodyPr>
          <a:lstStyle/>
          <a:p>
            <a:r>
              <a:rPr lang="en-IN" b="1" i="1" dirty="0"/>
              <a:t>Step 12: View the responses by clicking on “Feedbacks” button of form on the Dashboard. </a:t>
            </a:r>
          </a:p>
          <a:p>
            <a:r>
              <a:rPr lang="en-IN" b="1" i="1"/>
              <a:t>Non-anonymously </a:t>
            </a:r>
            <a:r>
              <a:rPr lang="en-IN" b="1" i="1" dirty="0"/>
              <a:t>-&gt; respondents’ email IDs </a:t>
            </a:r>
          </a:p>
          <a:p>
            <a:r>
              <a:rPr lang="en-IN" b="1" i="1" dirty="0"/>
              <a:t>Anonymously -&gt; just the term “Respondent #” </a:t>
            </a:r>
          </a:p>
          <a:p>
            <a:r>
              <a:rPr lang="en-IN" b="1" i="1" dirty="0"/>
              <a:t>Click on a respondent to view their response.</a:t>
            </a:r>
            <a:endParaRPr lang="en-IN" sz="1400" dirty="0"/>
          </a:p>
        </p:txBody>
      </p:sp>
      <p:pic>
        <p:nvPicPr>
          <p:cNvPr id="5" name="image3.png">
            <a:extLst>
              <a:ext uri="{FF2B5EF4-FFF2-40B4-BE49-F238E27FC236}">
                <a16:creationId xmlns:a16="http://schemas.microsoft.com/office/drawing/2014/main" id="{A9E60EC2-E741-4D9B-93F6-7908BA8E0F70}"/>
              </a:ext>
            </a:extLst>
          </p:cNvPr>
          <p:cNvPicPr/>
          <p:nvPr/>
        </p:nvPicPr>
        <p:blipFill>
          <a:blip r:embed="rId2"/>
          <a:srcRect t="3988" b="3988"/>
          <a:stretch>
            <a:fillRect/>
          </a:stretch>
        </p:blipFill>
        <p:spPr>
          <a:xfrm>
            <a:off x="845892" y="2324713"/>
            <a:ext cx="7258657" cy="3962900"/>
          </a:xfrm>
          <a:prstGeom prst="rect">
            <a:avLst/>
          </a:prstGeom>
          <a:ln/>
        </p:spPr>
      </p:pic>
      <p:sp>
        <p:nvSpPr>
          <p:cNvPr id="7" name="Title 1">
            <a:extLst>
              <a:ext uri="{FF2B5EF4-FFF2-40B4-BE49-F238E27FC236}">
                <a16:creationId xmlns:a16="http://schemas.microsoft.com/office/drawing/2014/main" id="{E2D5F691-1A94-4C24-934E-5FEE0B264150}"/>
              </a:ext>
            </a:extLst>
          </p:cNvPr>
          <p:cNvSpPr>
            <a:spLocks noGrp="1"/>
          </p:cNvSpPr>
          <p:nvPr>
            <p:ph type="title"/>
          </p:nvPr>
        </p:nvSpPr>
        <p:spPr>
          <a:xfrm>
            <a:off x="913774" y="-10128"/>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735833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45891" y="1250325"/>
            <a:ext cx="7258657" cy="646331"/>
          </a:xfrm>
          <a:prstGeom prst="rect">
            <a:avLst/>
          </a:prstGeom>
        </p:spPr>
        <p:txBody>
          <a:bodyPr wrap="square">
            <a:spAutoFit/>
          </a:bodyPr>
          <a:lstStyle/>
          <a:p>
            <a:r>
              <a:rPr lang="en-IN" b="1" i="1" dirty="0"/>
              <a:t>Step 13: View the response of the respondent. Each question is mapped with its answer given.</a:t>
            </a:r>
            <a:endParaRPr lang="en-IN" sz="1400" dirty="0"/>
          </a:p>
        </p:txBody>
      </p:sp>
      <p:pic>
        <p:nvPicPr>
          <p:cNvPr id="4" name="image6.png">
            <a:extLst>
              <a:ext uri="{FF2B5EF4-FFF2-40B4-BE49-F238E27FC236}">
                <a16:creationId xmlns:a16="http://schemas.microsoft.com/office/drawing/2014/main" id="{7471AD9B-DEFA-4591-B17E-4832D07A8BCE}"/>
              </a:ext>
            </a:extLst>
          </p:cNvPr>
          <p:cNvPicPr/>
          <p:nvPr/>
        </p:nvPicPr>
        <p:blipFill>
          <a:blip r:embed="rId2"/>
          <a:srcRect t="4036" b="4036"/>
          <a:stretch>
            <a:fillRect/>
          </a:stretch>
        </p:blipFill>
        <p:spPr>
          <a:xfrm>
            <a:off x="845890" y="2086065"/>
            <a:ext cx="7258657" cy="4103720"/>
          </a:xfrm>
          <a:prstGeom prst="rect">
            <a:avLst/>
          </a:prstGeom>
          <a:ln/>
        </p:spPr>
      </p:pic>
      <p:sp>
        <p:nvSpPr>
          <p:cNvPr id="7" name="Title 1">
            <a:extLst>
              <a:ext uri="{FF2B5EF4-FFF2-40B4-BE49-F238E27FC236}">
                <a16:creationId xmlns:a16="http://schemas.microsoft.com/office/drawing/2014/main" id="{719A4197-CB72-4B77-B3B4-FCEACBB6B33E}"/>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213303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17912"/>
            <a:ext cx="10364451" cy="1596177"/>
          </a:xfrm>
        </p:spPr>
        <p:txBody>
          <a:bodyPr/>
          <a:lstStyle/>
          <a:p>
            <a:r>
              <a:rPr lang="en-IN" dirty="0"/>
              <a:t>Text summarizer implementation</a:t>
            </a:r>
          </a:p>
        </p:txBody>
      </p:sp>
      <p:sp>
        <p:nvSpPr>
          <p:cNvPr id="3" name="Content Placeholder 2"/>
          <p:cNvSpPr>
            <a:spLocks noGrp="1"/>
          </p:cNvSpPr>
          <p:nvPr>
            <p:ph idx="1"/>
          </p:nvPr>
        </p:nvSpPr>
        <p:spPr>
          <a:xfrm>
            <a:off x="991552" y="1646518"/>
            <a:ext cx="8946541" cy="4195481"/>
          </a:xfrm>
        </p:spPr>
        <p:txBody>
          <a:bodyPr anchor="t"/>
          <a:lstStyle/>
          <a:p>
            <a:pPr marL="0" indent="0">
              <a:buNone/>
            </a:pPr>
            <a:r>
              <a:rPr lang="en-IN" sz="2200" dirty="0"/>
              <a:t>We have used </a:t>
            </a:r>
            <a:r>
              <a:rPr lang="en-US" sz="2200" dirty="0"/>
              <a:t>Extractive Text Summarization Techniques With </a:t>
            </a:r>
            <a:r>
              <a:rPr lang="en-US" sz="2200" b="1" dirty="0"/>
              <a:t>Sumy</a:t>
            </a:r>
            <a:r>
              <a:rPr lang="en-US" sz="2200" dirty="0"/>
              <a:t> which perform summarization by picking portions of texts and constructing a summary. </a:t>
            </a:r>
          </a:p>
          <a:p>
            <a:endParaRPr lang="en-IN" dirty="0"/>
          </a:p>
        </p:txBody>
      </p:sp>
      <p:pic>
        <p:nvPicPr>
          <p:cNvPr id="2052" name="Picture 4" descr="https://cdn-images-1.medium.com/max/1000/0*ZF4ZOlUt8em024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135" y="3331421"/>
            <a:ext cx="5038725"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0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98087"/>
            <a:ext cx="10364451" cy="1596177"/>
          </a:xfrm>
        </p:spPr>
        <p:txBody>
          <a:bodyPr/>
          <a:lstStyle/>
          <a:p>
            <a:r>
              <a:rPr lang="en-IN" b="1" dirty="0"/>
              <a:t>SUMY</a:t>
            </a:r>
          </a:p>
        </p:txBody>
      </p:sp>
      <p:sp>
        <p:nvSpPr>
          <p:cNvPr id="3" name="Content Placeholder 2"/>
          <p:cNvSpPr>
            <a:spLocks noGrp="1"/>
          </p:cNvSpPr>
          <p:nvPr>
            <p:ph idx="1"/>
          </p:nvPr>
        </p:nvSpPr>
        <p:spPr>
          <a:xfrm>
            <a:off x="1104293" y="1758278"/>
            <a:ext cx="8946541" cy="4195481"/>
          </a:xfrm>
        </p:spPr>
        <p:txBody>
          <a:bodyPr>
            <a:normAutofit/>
          </a:bodyPr>
          <a:lstStyle/>
          <a:p>
            <a:r>
              <a:rPr lang="en-US" sz="2400" dirty="0"/>
              <a:t>Simple library and command line utility for extracting summary from HTML pages or plain texts. </a:t>
            </a:r>
          </a:p>
          <a:p>
            <a:r>
              <a:rPr lang="en-US" sz="2400" dirty="0"/>
              <a:t>Contains various implementations such as </a:t>
            </a:r>
            <a:r>
              <a:rPr lang="en-US" sz="2400" dirty="0" err="1"/>
              <a:t>Luhn</a:t>
            </a:r>
            <a:r>
              <a:rPr lang="en-US" sz="2400" dirty="0"/>
              <a:t>, Text Rank, Lex Rank, LSA, etc.</a:t>
            </a:r>
          </a:p>
          <a:p>
            <a:r>
              <a:rPr lang="en-US" sz="2400" dirty="0"/>
              <a:t>The </a:t>
            </a:r>
            <a:r>
              <a:rPr lang="en-US" sz="2400" dirty="0" err="1"/>
              <a:t>github</a:t>
            </a:r>
            <a:r>
              <a:rPr lang="en-US" sz="2400" dirty="0"/>
              <a:t> link: </a:t>
            </a:r>
            <a:r>
              <a:rPr lang="en-US" sz="2400" dirty="0" err="1">
                <a:hlinkClick r:id="rId2"/>
              </a:rPr>
              <a:t>sumy</a:t>
            </a:r>
            <a:endParaRPr lang="en-US" sz="2400" dirty="0"/>
          </a:p>
          <a:p>
            <a:r>
              <a:rPr lang="en-US" sz="2400" dirty="0"/>
              <a:t>The summarization technique we have used is </a:t>
            </a:r>
            <a:r>
              <a:rPr lang="en-US" sz="2400" b="1" dirty="0"/>
              <a:t>Latent Semantic Analysis (LSA). </a:t>
            </a:r>
            <a:endParaRPr lang="en-IN" sz="2400" dirty="0"/>
          </a:p>
        </p:txBody>
      </p:sp>
    </p:spTree>
    <p:extLst>
      <p:ext uri="{BB962C8B-B14F-4D97-AF65-F5344CB8AC3E}">
        <p14:creationId xmlns:p14="http://schemas.microsoft.com/office/powerpoint/2010/main" val="78178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LATENT SEMANTIC ANALYSIS</a:t>
            </a:r>
            <a:endParaRPr lang="en-IN" sz="1800" dirty="0"/>
          </a:p>
        </p:txBody>
      </p:sp>
      <p:sp>
        <p:nvSpPr>
          <p:cNvPr id="3" name="Content Placeholder 2"/>
          <p:cNvSpPr>
            <a:spLocks noGrp="1"/>
          </p:cNvSpPr>
          <p:nvPr>
            <p:ph idx="1"/>
          </p:nvPr>
        </p:nvSpPr>
        <p:spPr/>
        <p:txBody>
          <a:bodyPr>
            <a:normAutofit/>
          </a:bodyPr>
          <a:lstStyle/>
          <a:p>
            <a:r>
              <a:rPr lang="en-IN" sz="2800" dirty="0"/>
              <a:t>Unsupervised method of summarization </a:t>
            </a:r>
          </a:p>
          <a:p>
            <a:r>
              <a:rPr lang="en-IN" sz="2800" dirty="0"/>
              <a:t>Combines term frequency techniques with singular value decomposition to summarize texts</a:t>
            </a:r>
          </a:p>
          <a:p>
            <a:r>
              <a:rPr lang="en-IN" sz="2800" dirty="0"/>
              <a:t>Also known as LSI (Latent Semantic Index) LSA uses bag of word (</a:t>
            </a:r>
            <a:r>
              <a:rPr lang="en-IN" sz="2800" dirty="0" err="1"/>
              <a:t>BoW</a:t>
            </a:r>
            <a:r>
              <a:rPr lang="en-IN" sz="2800" dirty="0"/>
              <a:t>) model, which results in a term-document matrix (occurrence of terms in a document)</a:t>
            </a:r>
          </a:p>
          <a:p>
            <a:endParaRPr lang="en-IN" sz="1400" dirty="0"/>
          </a:p>
        </p:txBody>
      </p:sp>
    </p:spTree>
    <p:extLst>
      <p:ext uri="{BB962C8B-B14F-4D97-AF65-F5344CB8AC3E}">
        <p14:creationId xmlns:p14="http://schemas.microsoft.com/office/powerpoint/2010/main" val="215004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prstClr val="black"/>
                </a:solidFill>
              </a:rPr>
              <a:t>Abstract</a:t>
            </a:r>
            <a:endParaRPr lang="en-IN" dirty="0"/>
          </a:p>
        </p:txBody>
      </p:sp>
      <p:sp>
        <p:nvSpPr>
          <p:cNvPr id="3" name="Content Placeholder 2"/>
          <p:cNvSpPr>
            <a:spLocks noGrp="1"/>
          </p:cNvSpPr>
          <p:nvPr>
            <p:ph idx="1"/>
          </p:nvPr>
        </p:nvSpPr>
        <p:spPr/>
        <p:txBody>
          <a:bodyPr>
            <a:normAutofit fontScale="92500" lnSpcReduction="20000"/>
          </a:bodyPr>
          <a:lstStyle/>
          <a:p>
            <a:r>
              <a:rPr lang="en-US" dirty="0"/>
              <a:t>Feedbacks provide valuable information that will be used to make important decisions for the future. </a:t>
            </a:r>
          </a:p>
          <a:p>
            <a:r>
              <a:rPr lang="en-US" dirty="0"/>
              <a:t>The feedback form is used for any type of user, clients, customer to rate an event and provide feedback by using this form.</a:t>
            </a:r>
          </a:p>
          <a:p>
            <a:r>
              <a:rPr lang="en-US" dirty="0"/>
              <a:t>This is a project in which a hassle-free platform is created for generating feedback forms and sending those form links to people along with a One-Time-Password (OTP) via mails. The form receivers can then fill those forms by clicking on the link provided and using the OTP.</a:t>
            </a:r>
          </a:p>
          <a:p>
            <a:r>
              <a:rPr lang="en-US" dirty="0"/>
              <a:t>An automatic feature is added which summarizes the feedback comments (which is in the form of text) for the feedback creator. </a:t>
            </a:r>
          </a:p>
        </p:txBody>
      </p:sp>
    </p:spTree>
    <p:extLst>
      <p:ext uri="{BB962C8B-B14F-4D97-AF65-F5344CB8AC3E}">
        <p14:creationId xmlns:p14="http://schemas.microsoft.com/office/powerpoint/2010/main" val="97874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4051"/>
          </a:xfrm>
        </p:spPr>
        <p:txBody>
          <a:bodyPr>
            <a:normAutofit/>
          </a:bodyPr>
          <a:lstStyle/>
          <a:p>
            <a:r>
              <a:rPr lang="en-IN" b="1" dirty="0"/>
              <a:t>LATENT SEMANTIC ANALYSIS</a:t>
            </a:r>
            <a:r>
              <a:rPr lang="en-IN" sz="2400" dirty="0"/>
              <a:t> (</a:t>
            </a:r>
            <a:r>
              <a:rPr lang="en-IN" sz="1800" dirty="0"/>
              <a:t>Continued…)</a:t>
            </a:r>
          </a:p>
        </p:txBody>
      </p:sp>
      <p:sp>
        <p:nvSpPr>
          <p:cNvPr id="7" name="Content Placeholder 2">
            <a:extLst>
              <a:ext uri="{FF2B5EF4-FFF2-40B4-BE49-F238E27FC236}">
                <a16:creationId xmlns:a16="http://schemas.microsoft.com/office/drawing/2014/main" id="{B13C3D2A-7F37-459B-A7D5-D61372EB06A7}"/>
              </a:ext>
            </a:extLst>
          </p:cNvPr>
          <p:cNvSpPr>
            <a:spLocks noGrp="1"/>
          </p:cNvSpPr>
          <p:nvPr>
            <p:ph idx="1"/>
          </p:nvPr>
        </p:nvSpPr>
        <p:spPr>
          <a:xfrm>
            <a:off x="646111" y="1406769"/>
            <a:ext cx="8946541" cy="2120497"/>
          </a:xfrm>
        </p:spPr>
        <p:txBody>
          <a:bodyPr>
            <a:normAutofit fontScale="85000" lnSpcReduction="10000"/>
          </a:bodyPr>
          <a:lstStyle/>
          <a:p>
            <a:r>
              <a:rPr lang="en-IN" b="1" dirty="0">
                <a:latin typeface="Roboto" panose="02000000000000000000" pitchFamily="2" charset="0"/>
                <a:ea typeface="Roboto" panose="02000000000000000000" pitchFamily="2" charset="0"/>
                <a:cs typeface="Roboto" panose="02000000000000000000" pitchFamily="2" charset="0"/>
              </a:rPr>
              <a:t>Bag of Words model (</a:t>
            </a:r>
            <a:r>
              <a:rPr lang="en-IN" b="1" dirty="0" err="1">
                <a:latin typeface="Roboto" panose="02000000000000000000" pitchFamily="2" charset="0"/>
                <a:ea typeface="Roboto" panose="02000000000000000000" pitchFamily="2" charset="0"/>
                <a:cs typeface="Roboto" panose="02000000000000000000" pitchFamily="2" charset="0"/>
              </a:rPr>
              <a:t>BoW</a:t>
            </a:r>
            <a:r>
              <a:rPr lang="en-IN" b="1" dirty="0">
                <a:latin typeface="Roboto" panose="02000000000000000000" pitchFamily="2" charset="0"/>
                <a:ea typeface="Roboto" panose="02000000000000000000" pitchFamily="2" charset="0"/>
                <a:cs typeface="Roboto" panose="02000000000000000000" pitchFamily="2" charset="0"/>
              </a:rPr>
              <a:t>)</a:t>
            </a:r>
          </a:p>
          <a:p>
            <a:r>
              <a:rPr lang="en-IN" dirty="0">
                <a:latin typeface="Roboto" panose="02000000000000000000" pitchFamily="2" charset="0"/>
                <a:ea typeface="Roboto" panose="02000000000000000000" pitchFamily="2" charset="0"/>
                <a:cs typeface="Roboto" panose="02000000000000000000" pitchFamily="2" charset="0"/>
              </a:rPr>
              <a:t>Rows represent terms and columns represent documents.</a:t>
            </a:r>
          </a:p>
          <a:p>
            <a:r>
              <a:rPr lang="en-IN" dirty="0">
                <a:latin typeface="Roboto" panose="02000000000000000000" pitchFamily="2" charset="0"/>
                <a:ea typeface="Roboto" panose="02000000000000000000" pitchFamily="2" charset="0"/>
                <a:cs typeface="Roboto" panose="02000000000000000000" pitchFamily="2" charset="0"/>
              </a:rPr>
              <a:t>LSA learns latent topics by performing a matrix decomposition on the document-term matrix using Singular value decomposition. </a:t>
            </a:r>
          </a:p>
          <a:p>
            <a:r>
              <a:rPr lang="en-IN" dirty="0">
                <a:latin typeface="Roboto" panose="02000000000000000000" pitchFamily="2" charset="0"/>
                <a:ea typeface="Roboto" panose="02000000000000000000" pitchFamily="2" charset="0"/>
                <a:cs typeface="Roboto" panose="02000000000000000000" pitchFamily="2" charset="0"/>
              </a:rPr>
              <a:t>Typically used as a dimension reduction or noise reducing technique.</a:t>
            </a:r>
            <a:endParaRPr lang="en-IN" dirty="0"/>
          </a:p>
          <a:p>
            <a:pPr marL="0" indent="0">
              <a:buNone/>
            </a:pPr>
            <a:endParaRPr lang="en-IN" sz="1050" dirty="0"/>
          </a:p>
        </p:txBody>
      </p:sp>
      <p:pic>
        <p:nvPicPr>
          <p:cNvPr id="6" name="image2.png">
            <a:extLst>
              <a:ext uri="{FF2B5EF4-FFF2-40B4-BE49-F238E27FC236}">
                <a16:creationId xmlns:a16="http://schemas.microsoft.com/office/drawing/2014/main" id="{2960C821-9EA4-49F8-8017-AB140CC6EBBF}"/>
              </a:ext>
            </a:extLst>
          </p:cNvPr>
          <p:cNvPicPr/>
          <p:nvPr/>
        </p:nvPicPr>
        <p:blipFill>
          <a:blip r:embed="rId2"/>
          <a:srcRect/>
          <a:stretch>
            <a:fillRect/>
          </a:stretch>
        </p:blipFill>
        <p:spPr>
          <a:xfrm>
            <a:off x="646111" y="3802906"/>
            <a:ext cx="7261960" cy="2654218"/>
          </a:xfrm>
          <a:prstGeom prst="rect">
            <a:avLst/>
          </a:prstGeom>
          <a:ln/>
        </p:spPr>
      </p:pic>
    </p:spTree>
    <p:extLst>
      <p:ext uri="{BB962C8B-B14F-4D97-AF65-F5344CB8AC3E}">
        <p14:creationId xmlns:p14="http://schemas.microsoft.com/office/powerpoint/2010/main" val="53583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LATENT SEMANTIC ANALYSIS </a:t>
            </a:r>
            <a:r>
              <a:rPr lang="en-IN" sz="2400" dirty="0"/>
              <a:t>(</a:t>
            </a:r>
            <a:r>
              <a:rPr lang="en-IN" sz="1800" dirty="0"/>
              <a:t>Continued…)</a:t>
            </a:r>
          </a:p>
        </p:txBody>
      </p:sp>
      <p:sp>
        <p:nvSpPr>
          <p:cNvPr id="3" name="Content Placeholder 2"/>
          <p:cNvSpPr>
            <a:spLocks noGrp="1"/>
          </p:cNvSpPr>
          <p:nvPr>
            <p:ph idx="1"/>
          </p:nvPr>
        </p:nvSpPr>
        <p:spPr/>
        <p:txBody>
          <a:bodyPr>
            <a:normAutofit/>
          </a:bodyPr>
          <a:lstStyle/>
          <a:p>
            <a:r>
              <a:rPr lang="en-IN" sz="4400" dirty="0"/>
              <a:t>Suppose the </a:t>
            </a:r>
            <a:r>
              <a:rPr lang="en-IN" sz="4400" b="1" u="sng" dirty="0"/>
              <a:t>input</a:t>
            </a:r>
            <a:r>
              <a:rPr lang="en-IN" sz="4400" dirty="0"/>
              <a:t> document contains the following text:</a:t>
            </a:r>
          </a:p>
          <a:p>
            <a:pPr marL="0" indent="0">
              <a:buNone/>
            </a:pPr>
            <a:endParaRPr lang="en-IN" dirty="0"/>
          </a:p>
        </p:txBody>
      </p:sp>
    </p:spTree>
    <p:extLst>
      <p:ext uri="{BB962C8B-B14F-4D97-AF65-F5344CB8AC3E}">
        <p14:creationId xmlns:p14="http://schemas.microsoft.com/office/powerpoint/2010/main" val="208505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57409"/>
            <a:ext cx="10364451" cy="1596177"/>
          </a:xfrm>
        </p:spPr>
        <p:txBody>
          <a:bodyPr/>
          <a:lstStyle/>
          <a:p>
            <a:r>
              <a:rPr lang="en-IN" b="1" dirty="0"/>
              <a:t>LATENT SEMANTIC ANALYSIS </a:t>
            </a:r>
            <a:r>
              <a:rPr lang="en-IN" sz="2400" dirty="0"/>
              <a:t>(</a:t>
            </a:r>
            <a:r>
              <a:rPr lang="en-IN" sz="1800" dirty="0"/>
              <a:t>Continued…)</a:t>
            </a:r>
            <a:endParaRPr lang="en-IN" dirty="0"/>
          </a:p>
        </p:txBody>
      </p:sp>
      <p:sp>
        <p:nvSpPr>
          <p:cNvPr id="3" name="Content Placeholder 2"/>
          <p:cNvSpPr>
            <a:spLocks noGrp="1"/>
          </p:cNvSpPr>
          <p:nvPr>
            <p:ph idx="1"/>
          </p:nvPr>
        </p:nvSpPr>
        <p:spPr>
          <a:xfrm>
            <a:off x="1194752" y="1595718"/>
            <a:ext cx="8946541" cy="4195481"/>
          </a:xfrm>
        </p:spPr>
        <p:txBody>
          <a:bodyPr>
            <a:normAutofit fontScale="55000" lnSpcReduction="20000"/>
          </a:bodyPr>
          <a:lstStyle/>
          <a:p>
            <a:pPr marL="0" indent="0">
              <a:buNone/>
            </a:pPr>
            <a:r>
              <a:rPr lang="en-US" dirty="0"/>
              <a:t>“I think it would have been more engaging if more board work was involved like data structures class. Also the absence of stress on attendance and availability of slides led to students feeling like they could do without attending the classes. The assignments were not discussed later for those who were unable to do it on their own.  </a:t>
            </a:r>
            <a:r>
              <a:rPr lang="en-US" b="1" dirty="0"/>
              <a:t>Great learning about VLSI, especially to know where it is applicable in computer science. </a:t>
            </a:r>
            <a:r>
              <a:rPr lang="en-US" dirty="0"/>
              <a:t>Although the course, as well as the instructors, were quite good, the problem was students not attending classes(including me). I missed few classes in between as a result of which I couldn't catch up with topics. I've a deep regret that I couldn't learn hardware topics well [including Computer Architecture in 4th </a:t>
            </a:r>
            <a:r>
              <a:rPr lang="en-US" dirty="0" err="1"/>
              <a:t>sem</a:t>
            </a:r>
            <a:r>
              <a:rPr lang="en-US" dirty="0"/>
              <a:t>(few topics were skipped because of lack of time as students were busy in Recs and other stupid stuffs), Digital electronics(taught by ECE </a:t>
            </a:r>
            <a:r>
              <a:rPr lang="en-US" dirty="0" err="1"/>
              <a:t>dept</a:t>
            </a:r>
            <a:r>
              <a:rPr lang="en-US" dirty="0"/>
              <a:t> - only things we were taught were number system conversion, </a:t>
            </a:r>
            <a:r>
              <a:rPr lang="en-US" dirty="0" err="1"/>
              <a:t>boolean</a:t>
            </a:r>
            <a:r>
              <a:rPr lang="en-US" dirty="0"/>
              <a:t> expression, k-map, </a:t>
            </a:r>
            <a:r>
              <a:rPr lang="en-US" dirty="0" err="1"/>
              <a:t>etc</a:t>
            </a:r>
            <a:r>
              <a:rPr lang="en-US" dirty="0"/>
              <a:t> skipping important topics like flip-flop. I still have very less idea about flip-flops) ] I've got a big regret that I didn't study those topics well(many other topics as well) Professors/Teachers are doing good. The problem is lack of seriousness in students and confidence in the fact that they can pass the exam in one night. DM Sir has always been the perfect and most knowledgeable instructor and professor. He always instills the required information about the topic. I feel privileged to be able to attend his classes. Extremely enjoyed the course. </a:t>
            </a:r>
            <a:r>
              <a:rPr lang="en-US" b="1" dirty="0"/>
              <a:t>I had always been under the impression that VLSI is a core hardware subject and has got nothing to do with software related stuff. </a:t>
            </a:r>
            <a:r>
              <a:rPr lang="en-US" dirty="0"/>
              <a:t>I was really amazed to see how problems from hardware domain is mapped to software/computing domain and solved. Learned a lot of things from this class. </a:t>
            </a:r>
            <a:r>
              <a:rPr lang="en-US" b="1" dirty="0"/>
              <a:t>Here are a few things which I felt during this course: I feel the course would have been better if the instructor would have not used slides and had written points on board</a:t>
            </a:r>
            <a:r>
              <a:rPr lang="en-US" dirty="0"/>
              <a:t>. Being a lazy student myself, slides tend to make me more lazy. It gives a feeling that 'oh everything is there in slides, I can always go to hostel room and study' and this sometimes makes my brain lazy during the class which should not be the case. </a:t>
            </a:r>
            <a:r>
              <a:rPr lang="en-US" b="1" dirty="0"/>
              <a:t>Two assignments were given during the course to be solved by students which are really fun and interesting. </a:t>
            </a:r>
            <a:r>
              <a:rPr lang="en-US" dirty="0"/>
              <a:t>Would be nice if some more projects (or simulations) were given to get our hands a bit more dirty. Overall the course was excellent.”</a:t>
            </a:r>
          </a:p>
        </p:txBody>
      </p:sp>
    </p:spTree>
    <p:extLst>
      <p:ext uri="{BB962C8B-B14F-4D97-AF65-F5344CB8AC3E}">
        <p14:creationId xmlns:p14="http://schemas.microsoft.com/office/powerpoint/2010/main" val="274194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27748"/>
            <a:ext cx="10364451" cy="1596177"/>
          </a:xfrm>
        </p:spPr>
        <p:txBody>
          <a:bodyPr/>
          <a:lstStyle/>
          <a:p>
            <a:r>
              <a:rPr lang="en-IN" b="1" dirty="0"/>
              <a:t>LATENT SEMANTIC ANALYSIS </a:t>
            </a:r>
            <a:r>
              <a:rPr lang="en-IN" sz="2400" dirty="0"/>
              <a:t>(</a:t>
            </a:r>
            <a:r>
              <a:rPr lang="en-IN" sz="1800" dirty="0"/>
              <a:t>Continued…)</a:t>
            </a:r>
            <a:endParaRPr lang="en-IN" dirty="0"/>
          </a:p>
        </p:txBody>
      </p:sp>
      <p:sp>
        <p:nvSpPr>
          <p:cNvPr id="3" name="Content Placeholder 2"/>
          <p:cNvSpPr>
            <a:spLocks noGrp="1"/>
          </p:cNvSpPr>
          <p:nvPr>
            <p:ph idx="1"/>
          </p:nvPr>
        </p:nvSpPr>
        <p:spPr>
          <a:xfrm>
            <a:off x="1022032" y="1737958"/>
            <a:ext cx="8946541" cy="4195481"/>
          </a:xfrm>
        </p:spPr>
        <p:txBody>
          <a:bodyPr>
            <a:normAutofit fontScale="62500" lnSpcReduction="20000"/>
          </a:bodyPr>
          <a:lstStyle/>
          <a:p>
            <a:r>
              <a:rPr lang="en-IN" sz="4000" dirty="0"/>
              <a:t>The </a:t>
            </a:r>
            <a:r>
              <a:rPr lang="en-IN" sz="4800" b="1" u="sng" dirty="0"/>
              <a:t>output</a:t>
            </a:r>
            <a:r>
              <a:rPr lang="en-IN" sz="4000" dirty="0"/>
              <a:t> of the summariser was:</a:t>
            </a:r>
          </a:p>
          <a:p>
            <a:pPr marL="0" indent="0">
              <a:buNone/>
            </a:pPr>
            <a:r>
              <a:rPr lang="en-IN" sz="2400" dirty="0"/>
              <a:t>“</a:t>
            </a:r>
            <a:r>
              <a:rPr lang="en-US" sz="2400" dirty="0"/>
              <a:t>Great learning about VLSI, especially to know where it is applicable in computer science.</a:t>
            </a:r>
          </a:p>
          <a:p>
            <a:pPr marL="0" indent="0">
              <a:buNone/>
            </a:pPr>
            <a:r>
              <a:rPr lang="en-US" sz="2400" dirty="0"/>
              <a:t>I had always been under the impression that VLSI is a core hardware subject and has got nothing to do with software related stuff.</a:t>
            </a:r>
          </a:p>
          <a:p>
            <a:pPr marL="0" indent="0">
              <a:buNone/>
            </a:pPr>
            <a:r>
              <a:rPr lang="en-US" sz="2400" dirty="0"/>
              <a:t>Here are a few things which I felt during this course: I feel the course would have been better if the instructor would have not used slides and had written points on board.</a:t>
            </a:r>
          </a:p>
          <a:p>
            <a:pPr marL="0" indent="0">
              <a:buNone/>
            </a:pPr>
            <a:r>
              <a:rPr lang="en-US" sz="2400" dirty="0"/>
              <a:t>It gives a feeling that 'oh everything is there in slides, I can always go to hostel room and study' and this sometimes makes my brain lazy during the class which should not be the case.</a:t>
            </a:r>
          </a:p>
          <a:p>
            <a:pPr marL="0" indent="0">
              <a:buNone/>
            </a:pPr>
            <a:r>
              <a:rPr lang="en-US" sz="2400" dirty="0"/>
              <a:t>Two assignments were given during the course to be solved by students which are really fun and interesting.”</a:t>
            </a:r>
            <a:endParaRPr lang="en-IN" sz="2400" dirty="0"/>
          </a:p>
        </p:txBody>
      </p:sp>
    </p:spTree>
    <p:extLst>
      <p:ext uri="{BB962C8B-B14F-4D97-AF65-F5344CB8AC3E}">
        <p14:creationId xmlns:p14="http://schemas.microsoft.com/office/powerpoint/2010/main" val="136723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2490-7E31-41C0-9FD9-9998581A8480}"/>
              </a:ext>
            </a:extLst>
          </p:cNvPr>
          <p:cNvSpPr>
            <a:spLocks noGrp="1"/>
          </p:cNvSpPr>
          <p:nvPr>
            <p:ph type="title"/>
          </p:nvPr>
        </p:nvSpPr>
        <p:spPr>
          <a:xfrm>
            <a:off x="887767" y="71440"/>
            <a:ext cx="10364451" cy="1596177"/>
          </a:xfrm>
        </p:spPr>
        <p:txBody>
          <a:bodyPr/>
          <a:lstStyle/>
          <a:p>
            <a:r>
              <a:rPr lang="en-US" dirty="0"/>
              <a:t>Summary Output in SPYDER console</a:t>
            </a:r>
            <a:endParaRPr lang="en-IN" dirty="0"/>
          </a:p>
        </p:txBody>
      </p:sp>
      <p:pic>
        <p:nvPicPr>
          <p:cNvPr id="5" name="Picture 4">
            <a:extLst>
              <a:ext uri="{FF2B5EF4-FFF2-40B4-BE49-F238E27FC236}">
                <a16:creationId xmlns:a16="http://schemas.microsoft.com/office/drawing/2014/main" id="{3A1E3F30-BCD6-41C5-9FA4-BB07682AE99E}"/>
              </a:ext>
            </a:extLst>
          </p:cNvPr>
          <p:cNvPicPr>
            <a:picLocks noChangeAspect="1"/>
          </p:cNvPicPr>
          <p:nvPr/>
        </p:nvPicPr>
        <p:blipFill rotWithShape="1">
          <a:blip r:embed="rId2"/>
          <a:srcRect l="57567" t="56778" r="1152" b="9963"/>
          <a:stretch/>
        </p:blipFill>
        <p:spPr>
          <a:xfrm>
            <a:off x="887767" y="1367161"/>
            <a:ext cx="10182687" cy="4900475"/>
          </a:xfrm>
          <a:prstGeom prst="rect">
            <a:avLst/>
          </a:prstGeom>
        </p:spPr>
      </p:pic>
    </p:spTree>
    <p:extLst>
      <p:ext uri="{BB962C8B-B14F-4D97-AF65-F5344CB8AC3E}">
        <p14:creationId xmlns:p14="http://schemas.microsoft.com/office/powerpoint/2010/main" val="3133729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IN" dirty="0"/>
              <a:t>Future work</a:t>
            </a:r>
          </a:p>
        </p:txBody>
      </p:sp>
      <p:sp>
        <p:nvSpPr>
          <p:cNvPr id="3" name="Content Placeholder 2"/>
          <p:cNvSpPr>
            <a:spLocks noGrp="1"/>
          </p:cNvSpPr>
          <p:nvPr>
            <p:ph idx="1"/>
          </p:nvPr>
        </p:nvSpPr>
        <p:spPr>
          <a:xfrm>
            <a:off x="646111" y="1336039"/>
            <a:ext cx="8534400" cy="5144659"/>
          </a:xfrm>
        </p:spPr>
        <p:txBody>
          <a:bodyPr>
            <a:normAutofit lnSpcReduction="10000"/>
          </a:bodyPr>
          <a:lstStyle/>
          <a:p>
            <a:r>
              <a:rPr lang="en-US" b="1" dirty="0"/>
              <a:t>Multilingual forms</a:t>
            </a:r>
            <a:r>
              <a:rPr lang="en-US" dirty="0"/>
              <a:t>: Support of many regional and international languages for the respondent.</a:t>
            </a:r>
          </a:p>
          <a:p>
            <a:r>
              <a:rPr lang="en-US" b="1" dirty="0"/>
              <a:t>Question types: </a:t>
            </a:r>
            <a:r>
              <a:rPr lang="en-US" dirty="0"/>
              <a:t>Currently our form supports 5 types of question, we can add more question types as per the requirement</a:t>
            </a:r>
          </a:p>
          <a:p>
            <a:r>
              <a:rPr lang="en-US" b="1" dirty="0"/>
              <a:t>Visualize data response</a:t>
            </a:r>
            <a:r>
              <a:rPr lang="en-US" dirty="0"/>
              <a:t>: </a:t>
            </a:r>
          </a:p>
          <a:p>
            <a:pPr lvl="1"/>
            <a:r>
              <a:rPr lang="en-US" dirty="0"/>
              <a:t>Create statistics and engaging graphs with a few clicks for all questions of our feedback form. </a:t>
            </a:r>
          </a:p>
          <a:p>
            <a:pPr lvl="1"/>
            <a:r>
              <a:rPr lang="en-US" dirty="0"/>
              <a:t>Filter the results based on certain responses. Export the statistics to Excel or PDF.</a:t>
            </a:r>
          </a:p>
          <a:p>
            <a:r>
              <a:rPr lang="en-US" b="1" dirty="0"/>
              <a:t>Dynamic questions</a:t>
            </a:r>
            <a:r>
              <a:rPr lang="en-US" dirty="0"/>
              <a:t>: Create questions based on previous answers. Use answers given to your previous questions to validate and refine your results</a:t>
            </a:r>
          </a:p>
          <a:p>
            <a:r>
              <a:rPr lang="en-US" b="1" dirty="0"/>
              <a:t>Adding plugins like </a:t>
            </a:r>
            <a:r>
              <a:rPr lang="en-US" b="1" dirty="0" err="1"/>
              <a:t>trello</a:t>
            </a:r>
            <a:r>
              <a:rPr lang="en-US" b="1" dirty="0"/>
              <a:t>, google calendar, etc.</a:t>
            </a:r>
            <a:endParaRPr lang="en-IN" b="1" dirty="0"/>
          </a:p>
        </p:txBody>
      </p:sp>
    </p:spTree>
    <p:extLst>
      <p:ext uri="{BB962C8B-B14F-4D97-AF65-F5344CB8AC3E}">
        <p14:creationId xmlns:p14="http://schemas.microsoft.com/office/powerpoint/2010/main" val="302474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IN" dirty="0"/>
              <a:t>References</a:t>
            </a:r>
          </a:p>
        </p:txBody>
      </p:sp>
      <p:sp>
        <p:nvSpPr>
          <p:cNvPr id="3" name="Content Placeholder 2"/>
          <p:cNvSpPr>
            <a:spLocks noGrp="1"/>
          </p:cNvSpPr>
          <p:nvPr>
            <p:ph idx="1"/>
          </p:nvPr>
        </p:nvSpPr>
        <p:spPr>
          <a:xfrm>
            <a:off x="646111" y="1336040"/>
            <a:ext cx="8534400" cy="4099560"/>
          </a:xfrm>
        </p:spPr>
        <p:txBody>
          <a:bodyPr/>
          <a:lstStyle/>
          <a:p>
            <a:r>
              <a:rPr lang="en-IN" dirty="0">
                <a:hlinkClick r:id="rId2"/>
              </a:rPr>
              <a:t>https://angular.io/docs</a:t>
            </a:r>
            <a:endParaRPr lang="en-IN" dirty="0"/>
          </a:p>
          <a:p>
            <a:r>
              <a:rPr lang="en-IN" dirty="0">
                <a:hlinkClick r:id="rId3"/>
              </a:rPr>
              <a:t>https://www.tutorialspoint.com/css/what_is_css.htm</a:t>
            </a:r>
            <a:endParaRPr lang="en-IN" dirty="0"/>
          </a:p>
          <a:p>
            <a:r>
              <a:rPr lang="en-IN" dirty="0">
                <a:hlinkClick r:id="rId4"/>
              </a:rPr>
              <a:t>https://medium.freecodecamp.org/what-exactly-is-node-js-ae36e97449f5</a:t>
            </a:r>
            <a:endParaRPr lang="en-IN" dirty="0"/>
          </a:p>
          <a:p>
            <a:r>
              <a:rPr lang="en-IN" dirty="0">
                <a:hlinkClick r:id="rId5"/>
              </a:rPr>
              <a:t>https://www.javatpoint.com/what-is-expressjs</a:t>
            </a:r>
            <a:endParaRPr lang="en-IN" dirty="0"/>
          </a:p>
          <a:p>
            <a:r>
              <a:rPr lang="en-IN" dirty="0">
                <a:hlinkClick r:id="rId6"/>
              </a:rPr>
              <a:t>https://www.mongodb.com/what-is-mongodb</a:t>
            </a:r>
            <a:endParaRPr lang="en-IN" dirty="0"/>
          </a:p>
          <a:p>
            <a:r>
              <a:rPr lang="en-IN" dirty="0">
                <a:hlinkClick r:id="rId7"/>
              </a:rPr>
              <a:t>https://medium.com/@ondenyi.eric/extractive-text-summarization-techniques-with-sumy-3d3b127a0a32</a:t>
            </a:r>
            <a:endParaRPr lang="en-IN" dirty="0"/>
          </a:p>
          <a:p>
            <a:endParaRPr lang="en-IN" dirty="0"/>
          </a:p>
        </p:txBody>
      </p:sp>
    </p:spTree>
    <p:extLst>
      <p:ext uri="{BB962C8B-B14F-4D97-AF65-F5344CB8AC3E}">
        <p14:creationId xmlns:p14="http://schemas.microsoft.com/office/powerpoint/2010/main" val="351744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prstClr val="black"/>
                </a:solidFill>
              </a:rPr>
              <a:t>Literature review</a:t>
            </a:r>
            <a:endParaRPr lang="en-IN" dirty="0"/>
          </a:p>
        </p:txBody>
      </p:sp>
      <p:sp>
        <p:nvSpPr>
          <p:cNvPr id="3" name="Content Placeholder 2"/>
          <p:cNvSpPr>
            <a:spLocks noGrp="1"/>
          </p:cNvSpPr>
          <p:nvPr>
            <p:ph idx="1"/>
          </p:nvPr>
        </p:nvSpPr>
        <p:spPr/>
        <p:txBody>
          <a:bodyPr>
            <a:normAutofit fontScale="92500" lnSpcReduction="20000"/>
          </a:bodyPr>
          <a:lstStyle/>
          <a:p>
            <a:r>
              <a:rPr lang="en-US" b="1" dirty="0"/>
              <a:t>SurveyMonkey</a:t>
            </a:r>
            <a:r>
              <a:rPr lang="en-US" dirty="0"/>
              <a:t> is an online survey development cloud-based software as a service company.</a:t>
            </a:r>
          </a:p>
          <a:p>
            <a:pPr lvl="1"/>
            <a:r>
              <a:rPr lang="en-US" dirty="0"/>
              <a:t>The basic version of SurveyMonkey is free; </a:t>
            </a:r>
          </a:p>
          <a:p>
            <a:pPr lvl="2"/>
            <a:r>
              <a:rPr lang="en-US" dirty="0"/>
              <a:t>create and send a survey with </a:t>
            </a:r>
            <a:r>
              <a:rPr lang="en-US" b="1" dirty="0"/>
              <a:t>up to 10 questions or elements</a:t>
            </a:r>
          </a:p>
          <a:p>
            <a:pPr lvl="2"/>
            <a:r>
              <a:rPr lang="en-US" b="1" dirty="0"/>
              <a:t>view up to 100 responses per survey</a:t>
            </a:r>
          </a:p>
          <a:p>
            <a:pPr lvl="1"/>
            <a:r>
              <a:rPr lang="en-US" dirty="0"/>
              <a:t>an enhanced version is also available at a cost. </a:t>
            </a:r>
          </a:p>
          <a:p>
            <a:pPr lvl="1"/>
            <a:r>
              <a:rPr lang="en-US" dirty="0"/>
              <a:t>It offers a free account (Basic plan) and three paid options.</a:t>
            </a:r>
          </a:p>
          <a:p>
            <a:r>
              <a:rPr lang="en-US" b="1" dirty="0" err="1"/>
              <a:t>LimeSurvey</a:t>
            </a:r>
            <a:r>
              <a:rPr lang="en-US" dirty="0"/>
              <a:t> is a free and open source online statistical survey web app written in PHP</a:t>
            </a:r>
          </a:p>
          <a:p>
            <a:pPr lvl="1"/>
            <a:r>
              <a:rPr lang="en-US" dirty="0"/>
              <a:t>it has its limitations </a:t>
            </a:r>
            <a:r>
              <a:rPr lang="en-US" b="1" dirty="0"/>
              <a:t>when it comes to some complex question types</a:t>
            </a:r>
            <a:r>
              <a:rPr lang="en-US" dirty="0"/>
              <a:t>, as it has its own set of default questions.</a:t>
            </a:r>
          </a:p>
        </p:txBody>
      </p:sp>
    </p:spTree>
    <p:extLst>
      <p:ext uri="{BB962C8B-B14F-4D97-AF65-F5344CB8AC3E}">
        <p14:creationId xmlns:p14="http://schemas.microsoft.com/office/powerpoint/2010/main" val="1760250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38A5-5992-4FDB-8A6D-60977BF99B25}"/>
              </a:ext>
            </a:extLst>
          </p:cNvPr>
          <p:cNvSpPr>
            <a:spLocks noGrp="1"/>
          </p:cNvSpPr>
          <p:nvPr>
            <p:ph type="title"/>
          </p:nvPr>
        </p:nvSpPr>
        <p:spPr>
          <a:xfrm>
            <a:off x="913774" y="110517"/>
            <a:ext cx="10364451" cy="1596177"/>
          </a:xfrm>
        </p:spPr>
        <p:txBody>
          <a:bodyPr/>
          <a:lstStyle/>
          <a:p>
            <a:r>
              <a:rPr lang="en-IN" dirty="0"/>
              <a:t>Software Requirements</a:t>
            </a:r>
          </a:p>
        </p:txBody>
      </p:sp>
      <p:sp>
        <p:nvSpPr>
          <p:cNvPr id="3" name="Content Placeholder 2">
            <a:extLst>
              <a:ext uri="{FF2B5EF4-FFF2-40B4-BE49-F238E27FC236}">
                <a16:creationId xmlns:a16="http://schemas.microsoft.com/office/drawing/2014/main" id="{FE63D801-8AAA-4434-B474-28F7993A5943}"/>
              </a:ext>
            </a:extLst>
          </p:cNvPr>
          <p:cNvSpPr>
            <a:spLocks noGrp="1"/>
          </p:cNvSpPr>
          <p:nvPr>
            <p:ph idx="1"/>
          </p:nvPr>
        </p:nvSpPr>
        <p:spPr>
          <a:xfrm>
            <a:off x="1103312" y="1320800"/>
            <a:ext cx="8946541" cy="4927599"/>
          </a:xfrm>
        </p:spPr>
        <p:txBody>
          <a:bodyPr>
            <a:normAutofit fontScale="85000" lnSpcReduction="10000"/>
          </a:bodyPr>
          <a:lstStyle/>
          <a:p>
            <a:pPr marL="0" indent="0">
              <a:buNone/>
            </a:pPr>
            <a:r>
              <a:rPr lang="en-US" dirty="0"/>
              <a:t>● System requirements: </a:t>
            </a:r>
          </a:p>
          <a:p>
            <a:pPr marL="0" indent="0">
              <a:buNone/>
            </a:pPr>
            <a:r>
              <a:rPr lang="en-US" b="1" dirty="0"/>
              <a:t>Server installed with NodeJS:  </a:t>
            </a:r>
            <a:r>
              <a:rPr lang="en-US" dirty="0"/>
              <a:t>This application’s backend website needs to be deployed on a server which needs to be installed with NodeJS from where all the APIs would be accessible for the end-users computer or mobile. </a:t>
            </a:r>
          </a:p>
          <a:p>
            <a:pPr marL="0" indent="0">
              <a:buNone/>
            </a:pPr>
            <a:r>
              <a:rPr lang="en-US" dirty="0"/>
              <a:t>● Technology Stack:  </a:t>
            </a:r>
          </a:p>
          <a:p>
            <a:pPr marL="0" indent="0">
              <a:buNone/>
            </a:pPr>
            <a:r>
              <a:rPr lang="en-US" dirty="0"/>
              <a:t>■ NodeJS v10.9.0 [4] </a:t>
            </a:r>
          </a:p>
          <a:p>
            <a:pPr marL="0" indent="0">
              <a:buNone/>
            </a:pPr>
            <a:r>
              <a:rPr lang="en-US" dirty="0"/>
              <a:t>■ ExpressJS ^4.16.4 [5] </a:t>
            </a:r>
          </a:p>
          <a:p>
            <a:pPr marL="0" indent="0">
              <a:buNone/>
            </a:pPr>
            <a:r>
              <a:rPr lang="en-US" dirty="0"/>
              <a:t>■ Angular v6.1.3 [6] </a:t>
            </a:r>
          </a:p>
          <a:p>
            <a:pPr marL="0" indent="0">
              <a:buNone/>
            </a:pPr>
            <a:r>
              <a:rPr lang="en-US" dirty="0"/>
              <a:t>■ MongoDB v4.0.5 [7] </a:t>
            </a:r>
          </a:p>
          <a:p>
            <a:pPr marL="0" indent="0">
              <a:buNone/>
            </a:pPr>
            <a:r>
              <a:rPr lang="en-US" dirty="0"/>
              <a:t>■ </a:t>
            </a:r>
            <a:r>
              <a:rPr lang="en-US" dirty="0" err="1"/>
              <a:t>MongooseJS</a:t>
            </a:r>
            <a:r>
              <a:rPr lang="en-US" dirty="0"/>
              <a:t> ^5.4.12 [8] </a:t>
            </a:r>
          </a:p>
          <a:p>
            <a:pPr marL="0" indent="0">
              <a:buNone/>
            </a:pPr>
            <a:r>
              <a:rPr lang="en-US" dirty="0"/>
              <a:t>■ Sumy [9] </a:t>
            </a:r>
          </a:p>
          <a:p>
            <a:pPr marL="0" indent="0">
              <a:buNone/>
            </a:pPr>
            <a:r>
              <a:rPr lang="en-US" dirty="0"/>
              <a:t>■ Python 3 [10] </a:t>
            </a:r>
            <a:endParaRPr lang="en-IN" dirty="0"/>
          </a:p>
        </p:txBody>
      </p:sp>
    </p:spTree>
    <p:extLst>
      <p:ext uri="{BB962C8B-B14F-4D97-AF65-F5344CB8AC3E}">
        <p14:creationId xmlns:p14="http://schemas.microsoft.com/office/powerpoint/2010/main" val="76789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19" y="0"/>
            <a:ext cx="8534400" cy="1507067"/>
          </a:xfrm>
        </p:spPr>
        <p:txBody>
          <a:bodyPr/>
          <a:lstStyle/>
          <a:p>
            <a:r>
              <a:rPr lang="en-IN" dirty="0"/>
              <a:t>WHOLE ARCHITECTURE</a:t>
            </a:r>
          </a:p>
        </p:txBody>
      </p:sp>
      <p:pic>
        <p:nvPicPr>
          <p:cNvPr id="22" name="Picture 21"/>
          <p:cNvPicPr>
            <a:picLocks noChangeAspect="1"/>
          </p:cNvPicPr>
          <p:nvPr/>
        </p:nvPicPr>
        <p:blipFill>
          <a:blip r:embed="rId2"/>
          <a:stretch>
            <a:fillRect/>
          </a:stretch>
        </p:blipFill>
        <p:spPr>
          <a:xfrm>
            <a:off x="4031957" y="490681"/>
            <a:ext cx="7608693" cy="5743652"/>
          </a:xfrm>
          <a:prstGeom prst="rect">
            <a:avLst/>
          </a:prstGeom>
        </p:spPr>
      </p:pic>
      <p:sp>
        <p:nvSpPr>
          <p:cNvPr id="3" name="TextBox 2">
            <a:extLst>
              <a:ext uri="{FF2B5EF4-FFF2-40B4-BE49-F238E27FC236}">
                <a16:creationId xmlns:a16="http://schemas.microsoft.com/office/drawing/2014/main" id="{EB9239BC-9930-4C6E-AD6F-C8408036A012}"/>
              </a:ext>
            </a:extLst>
          </p:cNvPr>
          <p:cNvSpPr txBox="1"/>
          <p:nvPr/>
        </p:nvSpPr>
        <p:spPr>
          <a:xfrm>
            <a:off x="742461" y="1404809"/>
            <a:ext cx="2735385" cy="4247317"/>
          </a:xfrm>
          <a:prstGeom prst="rect">
            <a:avLst/>
          </a:prstGeom>
          <a:noFill/>
        </p:spPr>
        <p:txBody>
          <a:bodyPr wrap="square" rtlCol="0">
            <a:spAutoFit/>
          </a:bodyPr>
          <a:lstStyle/>
          <a:p>
            <a:r>
              <a:rPr lang="en-US" dirty="0"/>
              <a:t>The whole architecture of this project have 2 servers installed in the cloud, one for the backend APIs and feedback summarizer, and another for the MongoDB database. The client or the frontend can then be accessed through the hosted website’s domain name or IP address.</a:t>
            </a:r>
            <a:endParaRPr lang="en-IN" dirty="0"/>
          </a:p>
        </p:txBody>
      </p:sp>
    </p:spTree>
    <p:extLst>
      <p:ext uri="{BB962C8B-B14F-4D97-AF65-F5344CB8AC3E}">
        <p14:creationId xmlns:p14="http://schemas.microsoft.com/office/powerpoint/2010/main" val="416389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FBE6-83CB-4F54-8905-5CDDF166028B}"/>
              </a:ext>
            </a:extLst>
          </p:cNvPr>
          <p:cNvSpPr>
            <a:spLocks noGrp="1"/>
          </p:cNvSpPr>
          <p:nvPr>
            <p:ph type="title"/>
          </p:nvPr>
        </p:nvSpPr>
        <p:spPr>
          <a:xfrm>
            <a:off x="913774" y="230893"/>
            <a:ext cx="10364451" cy="1596177"/>
          </a:xfrm>
        </p:spPr>
        <p:txBody>
          <a:bodyPr/>
          <a:lstStyle/>
          <a:p>
            <a:r>
              <a:rPr lang="en-IN" dirty="0"/>
              <a:t>Demonstration</a:t>
            </a:r>
            <a:br>
              <a:rPr lang="en-IN" dirty="0"/>
            </a:br>
            <a:endParaRPr lang="en-IN" dirty="0"/>
          </a:p>
        </p:txBody>
      </p:sp>
      <p:sp>
        <p:nvSpPr>
          <p:cNvPr id="4" name="Rectangle 2">
            <a:extLst>
              <a:ext uri="{FF2B5EF4-FFF2-40B4-BE49-F238E27FC236}">
                <a16:creationId xmlns:a16="http://schemas.microsoft.com/office/drawing/2014/main" id="{87C2F314-33E1-4ECD-AD43-9A2FC6194A48}"/>
              </a:ext>
            </a:extLst>
          </p:cNvPr>
          <p:cNvSpPr>
            <a:spLocks noChangeArrowheads="1"/>
          </p:cNvSpPr>
          <p:nvPr/>
        </p:nvSpPr>
        <p:spPr bwMode="auto">
          <a:xfrm>
            <a:off x="1516795" y="6096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image16.png">
            <a:extLst>
              <a:ext uri="{FF2B5EF4-FFF2-40B4-BE49-F238E27FC236}">
                <a16:creationId xmlns:a16="http://schemas.microsoft.com/office/drawing/2014/main" id="{07323A4F-F137-4D2D-AD87-0A602A302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93" b="3893"/>
          <a:stretch>
            <a:fillRect/>
          </a:stretch>
        </p:blipFill>
        <p:spPr bwMode="auto">
          <a:xfrm>
            <a:off x="646111" y="2038315"/>
            <a:ext cx="8617159" cy="42100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142D4A2-0AB9-4792-92A5-3A2C6CAB84C8}"/>
              </a:ext>
            </a:extLst>
          </p:cNvPr>
          <p:cNvSpPr>
            <a:spLocks noChangeArrowheads="1"/>
          </p:cNvSpPr>
          <p:nvPr/>
        </p:nvSpPr>
        <p:spPr bwMode="auto">
          <a:xfrm>
            <a:off x="646111" y="1251868"/>
            <a:ext cx="1179841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ea typeface="Open Sans"/>
                <a:cs typeface="Open Sans"/>
              </a:rPr>
            </a:br>
            <a:r>
              <a:rPr kumimoji="0" lang="en-US" altLang="en-US" sz="1600" b="1" i="1" u="none" strike="noStrike" cap="none" normalizeH="0" baseline="0" dirty="0">
                <a:ln>
                  <a:noFill/>
                </a:ln>
                <a:solidFill>
                  <a:schemeClr val="tx1"/>
                </a:solidFill>
                <a:effectLst/>
                <a:latin typeface="Arial" panose="020B0604020202020204" pitchFamily="34" charset="0"/>
                <a:ea typeface="Roboto" panose="02000000000000000000" pitchFamily="2" charset="0"/>
                <a:cs typeface="Roboto" panose="02000000000000000000" pitchFamily="2" charset="0"/>
              </a:rPr>
              <a:t>Step 1: Register as a new user with the following details.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961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3" y="1086204"/>
            <a:ext cx="6708250" cy="307777"/>
          </a:xfrm>
          <a:prstGeom prst="rect">
            <a:avLst/>
          </a:prstGeom>
        </p:spPr>
        <p:txBody>
          <a:bodyPr wrap="square">
            <a:spAutoFit/>
          </a:bodyPr>
          <a:lstStyle/>
          <a:p>
            <a:r>
              <a:rPr lang="en-IN" sz="1400" b="1" i="1" dirty="0">
                <a:latin typeface="Roboto" panose="02000000000000000000" pitchFamily="2" charset="0"/>
                <a:ea typeface="Roboto" panose="02000000000000000000" pitchFamily="2" charset="0"/>
                <a:cs typeface="Roboto" panose="02000000000000000000" pitchFamily="2" charset="0"/>
              </a:rPr>
              <a:t>Step 2: Sign-up with the username and password you had set while registering</a:t>
            </a:r>
            <a:endParaRPr lang="en-IN" sz="1400" dirty="0"/>
          </a:p>
        </p:txBody>
      </p:sp>
      <p:pic>
        <p:nvPicPr>
          <p:cNvPr id="8" name="image14.png">
            <a:extLst>
              <a:ext uri="{FF2B5EF4-FFF2-40B4-BE49-F238E27FC236}">
                <a16:creationId xmlns:a16="http://schemas.microsoft.com/office/drawing/2014/main" id="{CA325D4E-79C8-4DE6-AD80-33EDE76AD3C7}"/>
              </a:ext>
            </a:extLst>
          </p:cNvPr>
          <p:cNvPicPr/>
          <p:nvPr/>
        </p:nvPicPr>
        <p:blipFill>
          <a:blip r:embed="rId2"/>
          <a:srcRect t="3561" b="3561"/>
          <a:stretch>
            <a:fillRect/>
          </a:stretch>
        </p:blipFill>
        <p:spPr>
          <a:xfrm>
            <a:off x="869342" y="1691521"/>
            <a:ext cx="7836996" cy="4566156"/>
          </a:xfrm>
          <a:prstGeom prst="rect">
            <a:avLst/>
          </a:prstGeom>
          <a:ln/>
        </p:spPr>
      </p:pic>
      <p:sp>
        <p:nvSpPr>
          <p:cNvPr id="9" name="Title 1">
            <a:extLst>
              <a:ext uri="{FF2B5EF4-FFF2-40B4-BE49-F238E27FC236}">
                <a16:creationId xmlns:a16="http://schemas.microsoft.com/office/drawing/2014/main" id="{FE190067-015C-4978-8D2A-138356FC1128}"/>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406499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3" y="1086204"/>
            <a:ext cx="6708250" cy="523220"/>
          </a:xfrm>
          <a:prstGeom prst="rect">
            <a:avLst/>
          </a:prstGeom>
        </p:spPr>
        <p:txBody>
          <a:bodyPr wrap="square">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Step 3: This is the user Dashboard to view, edit, activate/deactivate or delete a form.</a:t>
            </a:r>
            <a:endParaRPr lang="en-IN" sz="1400" dirty="0"/>
          </a:p>
        </p:txBody>
      </p:sp>
      <p:pic>
        <p:nvPicPr>
          <p:cNvPr id="5" name="image38.png">
            <a:extLst>
              <a:ext uri="{FF2B5EF4-FFF2-40B4-BE49-F238E27FC236}">
                <a16:creationId xmlns:a16="http://schemas.microsoft.com/office/drawing/2014/main" id="{BB8E301D-E4DC-4E31-B97E-4CE09ADBB184}"/>
              </a:ext>
            </a:extLst>
          </p:cNvPr>
          <p:cNvPicPr/>
          <p:nvPr/>
        </p:nvPicPr>
        <p:blipFill>
          <a:blip r:embed="rId2"/>
          <a:srcRect t="3941" b="3941"/>
          <a:stretch>
            <a:fillRect/>
          </a:stretch>
        </p:blipFill>
        <p:spPr>
          <a:xfrm>
            <a:off x="869343" y="1757704"/>
            <a:ext cx="7805734" cy="4533681"/>
          </a:xfrm>
          <a:prstGeom prst="rect">
            <a:avLst/>
          </a:prstGeom>
          <a:ln/>
        </p:spPr>
      </p:pic>
      <p:sp>
        <p:nvSpPr>
          <p:cNvPr id="7" name="Title 1">
            <a:extLst>
              <a:ext uri="{FF2B5EF4-FFF2-40B4-BE49-F238E27FC236}">
                <a16:creationId xmlns:a16="http://schemas.microsoft.com/office/drawing/2014/main" id="{B8E442AD-9CC4-4E5F-8024-F78F1E24F2EB}"/>
              </a:ext>
            </a:extLst>
          </p:cNvPr>
          <p:cNvSpPr>
            <a:spLocks noGrp="1"/>
          </p:cNvSpPr>
          <p:nvPr>
            <p:ph type="title"/>
          </p:nvPr>
        </p:nvSpPr>
        <p:spPr>
          <a:xfrm>
            <a:off x="913774" y="11097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349311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6B9E13-F0A2-4F9F-B564-2B978EE1619E}"/>
              </a:ext>
            </a:extLst>
          </p:cNvPr>
          <p:cNvSpPr/>
          <p:nvPr/>
        </p:nvSpPr>
        <p:spPr>
          <a:xfrm>
            <a:off x="869342" y="1156542"/>
            <a:ext cx="7258657" cy="646331"/>
          </a:xfrm>
          <a:prstGeom prst="rect">
            <a:avLst/>
          </a:prstGeom>
        </p:spPr>
        <p:txBody>
          <a:bodyPr wrap="square">
            <a:spAutoFit/>
          </a:bodyPr>
          <a:lstStyle/>
          <a:p>
            <a:r>
              <a:rPr lang="en-IN" b="1" i="1" dirty="0"/>
              <a:t>Step 4: User can create new forms either a) by clicking on “Create New” or b) by clicking on “Copy From Existing” button.</a:t>
            </a:r>
            <a:endParaRPr lang="en-IN" sz="1400" dirty="0"/>
          </a:p>
        </p:txBody>
      </p:sp>
      <p:pic>
        <p:nvPicPr>
          <p:cNvPr id="2" name="Picture 1">
            <a:extLst>
              <a:ext uri="{FF2B5EF4-FFF2-40B4-BE49-F238E27FC236}">
                <a16:creationId xmlns:a16="http://schemas.microsoft.com/office/drawing/2014/main" id="{94494DEA-72C9-45EF-A3C4-DDF7AEFB8BD0}"/>
              </a:ext>
            </a:extLst>
          </p:cNvPr>
          <p:cNvPicPr>
            <a:picLocks noChangeAspect="1"/>
          </p:cNvPicPr>
          <p:nvPr/>
        </p:nvPicPr>
        <p:blipFill>
          <a:blip r:embed="rId2"/>
          <a:stretch>
            <a:fillRect/>
          </a:stretch>
        </p:blipFill>
        <p:spPr>
          <a:xfrm>
            <a:off x="869342" y="2036681"/>
            <a:ext cx="9069268" cy="3035504"/>
          </a:xfrm>
          <a:prstGeom prst="rect">
            <a:avLst/>
          </a:prstGeom>
        </p:spPr>
      </p:pic>
      <p:sp>
        <p:nvSpPr>
          <p:cNvPr id="8" name="Title 1">
            <a:extLst>
              <a:ext uri="{FF2B5EF4-FFF2-40B4-BE49-F238E27FC236}">
                <a16:creationId xmlns:a16="http://schemas.microsoft.com/office/drawing/2014/main" id="{B4579AC7-CE69-4052-BB82-3508C7B364D3}"/>
              </a:ext>
            </a:extLst>
          </p:cNvPr>
          <p:cNvSpPr>
            <a:spLocks noGrp="1"/>
          </p:cNvSpPr>
          <p:nvPr>
            <p:ph type="title"/>
          </p:nvPr>
        </p:nvSpPr>
        <p:spPr>
          <a:xfrm>
            <a:off x="913774" y="95344"/>
            <a:ext cx="10364451" cy="1596177"/>
          </a:xfrm>
        </p:spPr>
        <p:txBody>
          <a:bodyPr/>
          <a:lstStyle/>
          <a:p>
            <a:r>
              <a:rPr lang="en-IN" dirty="0"/>
              <a:t>Demonstration </a:t>
            </a:r>
            <a:r>
              <a:rPr lang="en-IN" sz="2000" dirty="0"/>
              <a:t>(..continued)</a:t>
            </a:r>
            <a:br>
              <a:rPr lang="en-IN" sz="2800" dirty="0"/>
            </a:br>
            <a:endParaRPr lang="en-IN" dirty="0"/>
          </a:p>
        </p:txBody>
      </p:sp>
    </p:spTree>
    <p:extLst>
      <p:ext uri="{BB962C8B-B14F-4D97-AF65-F5344CB8AC3E}">
        <p14:creationId xmlns:p14="http://schemas.microsoft.com/office/powerpoint/2010/main" val="370510451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478</TotalTime>
  <Words>1694</Words>
  <Application>Microsoft Office PowerPoint</Application>
  <PresentationFormat>Widescreen</PresentationFormat>
  <Paragraphs>102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Open Sans</vt:lpstr>
      <vt:lpstr>Roboto</vt:lpstr>
      <vt:lpstr>Tw Cen MT</vt:lpstr>
      <vt:lpstr>Droplet</vt:lpstr>
      <vt:lpstr>FeeCo - Next Gen Feedback Collection Portal</vt:lpstr>
      <vt:lpstr>Abstract</vt:lpstr>
      <vt:lpstr>Literature review</vt:lpstr>
      <vt:lpstr>Software Requirements</vt:lpstr>
      <vt:lpstr>WHOLE ARCHITECTURE</vt:lpstr>
      <vt:lpstr>Demonstration </vt:lpstr>
      <vt:lpstr>Demonstration (..continued) </vt:lpstr>
      <vt:lpstr>Demonstration (..continued) </vt:lpstr>
      <vt:lpstr>Demonstration (..continued) </vt:lpstr>
      <vt:lpstr>Demonstration (..continued) </vt:lpstr>
      <vt:lpstr>Demonstration (..continued) </vt:lpstr>
      <vt:lpstr>Demonstration (..continued) </vt:lpstr>
      <vt:lpstr>Demonstration (..continued) </vt:lpstr>
      <vt:lpstr>Demonstration (..continued) </vt:lpstr>
      <vt:lpstr>Demonstration (..continued) </vt:lpstr>
      <vt:lpstr>Demonstration (..continued) </vt:lpstr>
      <vt:lpstr>Text summarizer implementation</vt:lpstr>
      <vt:lpstr>SUMY</vt:lpstr>
      <vt:lpstr>LATENT SEMANTIC ANALYSIS</vt:lpstr>
      <vt:lpstr>LATENT SEMANTIC ANALYSIS (Continued…)</vt:lpstr>
      <vt:lpstr>LATENT SEMANTIC ANALYSIS (Continued…)</vt:lpstr>
      <vt:lpstr>LATENT SEMANTIC ANALYSIS (Continued…)</vt:lpstr>
      <vt:lpstr>LATENT SEMANTIC ANALYSIS (Continued…)</vt:lpstr>
      <vt:lpstr>Summary Output in SPYDER console</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Feedback Summarizer Application</dc:title>
  <dc:creator>SWATI KANCHAN</dc:creator>
  <cp:lastModifiedBy>Swati Kanchan</cp:lastModifiedBy>
  <cp:revision>33</cp:revision>
  <dcterms:created xsi:type="dcterms:W3CDTF">2018-11-15T07:16:38Z</dcterms:created>
  <dcterms:modified xsi:type="dcterms:W3CDTF">2019-05-09T05:58:10Z</dcterms:modified>
</cp:coreProperties>
</file>